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62" r:id="rId4"/>
    <p:sldId id="263" r:id="rId5"/>
    <p:sldId id="264" r:id="rId6"/>
    <p:sldId id="272" r:id="rId7"/>
    <p:sldId id="273" r:id="rId8"/>
    <p:sldId id="269" r:id="rId9"/>
    <p:sldId id="278" r:id="rId10"/>
    <p:sldId id="279" r:id="rId11"/>
    <p:sldId id="280" r:id="rId12"/>
    <p:sldId id="281" r:id="rId13"/>
    <p:sldId id="284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E6D28-B85D-46A9-9733-E6E35D2FFC2D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7986B-C44B-470A-860C-7F022C7D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8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6B6D-AB92-4A7B-8684-5B1869F26A8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089E-D0E6-4BC4-96B8-FC89C7BCE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6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6B6D-AB92-4A7B-8684-5B1869F26A8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089E-D0E6-4BC4-96B8-FC89C7BCE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7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6B6D-AB92-4A7B-8684-5B1869F26A8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089E-D0E6-4BC4-96B8-FC89C7BCE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6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6B6D-AB92-4A7B-8684-5B1869F26A8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089E-D0E6-4BC4-96B8-FC89C7BCE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9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6B6D-AB92-4A7B-8684-5B1869F26A8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089E-D0E6-4BC4-96B8-FC89C7BCE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5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6B6D-AB92-4A7B-8684-5B1869F26A8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089E-D0E6-4BC4-96B8-FC89C7BCE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7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6B6D-AB92-4A7B-8684-5B1869F26A8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089E-D0E6-4BC4-96B8-FC89C7BCE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6B6D-AB92-4A7B-8684-5B1869F26A8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089E-D0E6-4BC4-96B8-FC89C7BCE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2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6B6D-AB92-4A7B-8684-5B1869F26A8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089E-D0E6-4BC4-96B8-FC89C7BCE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6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6B6D-AB92-4A7B-8684-5B1869F26A8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089E-D0E6-4BC4-96B8-FC89C7BCE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2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6B6D-AB92-4A7B-8684-5B1869F26A8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089E-D0E6-4BC4-96B8-FC89C7BCE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1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6B6D-AB92-4A7B-8684-5B1869F26A8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C089E-D0E6-4BC4-96B8-FC89C7BCE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8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C75F-F7C4-3BBB-D12C-189576B9A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692" y="2311613"/>
            <a:ext cx="9430608" cy="1006475"/>
          </a:xfrm>
        </p:spPr>
        <p:txBody>
          <a:bodyPr>
            <a:normAutofit fontScale="90000"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Komunikasi</a:t>
            </a:r>
            <a:r>
              <a:rPr lang="en-US" sz="4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Digital</a:t>
            </a:r>
            <a:br>
              <a:rPr lang="en-US" sz="4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en-US" b="1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Hukum Etika di Media </a:t>
            </a:r>
            <a:r>
              <a:rPr lang="en-US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Siber</a:t>
            </a:r>
            <a:b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endParaRPr lang="en-US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180CF-AA84-3738-1448-FF5112C92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8474" y="6116000"/>
            <a:ext cx="2775045" cy="3651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Pertemuan</a:t>
            </a:r>
            <a:r>
              <a:rPr lang="en-US" b="1" dirty="0">
                <a:solidFill>
                  <a:srgbClr val="002060"/>
                </a:solidFill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35439" y="3429000"/>
            <a:ext cx="3374350" cy="224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8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network&#10;&#10;AI-generated content may be incorrect.">
            <a:extLst>
              <a:ext uri="{FF2B5EF4-FFF2-40B4-BE49-F238E27FC236}">
                <a16:creationId xmlns:a16="http://schemas.microsoft.com/office/drawing/2014/main" id="{4AED5B2C-C33D-7FED-E91F-CE23FD5DD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8"/>
          <a:stretch>
            <a:fillRect/>
          </a:stretch>
        </p:blipFill>
        <p:spPr>
          <a:xfrm>
            <a:off x="9620955" y="120319"/>
            <a:ext cx="2406113" cy="1967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CE250-0396-AB9B-DD03-1AEE377A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Cyber crime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3AF23-B321-F7C3-D9AC-57AEF13A4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pengelompokkan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aktifitas</a:t>
            </a:r>
            <a:r>
              <a:rPr lang="en-ID" dirty="0"/>
              <a:t> </a:t>
            </a:r>
            <a:r>
              <a:rPr lang="sv-SE" dirty="0"/>
              <a:t>yang dilakukan, maka perbuatan ini terbagi menjadi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i="1" dirty="0">
                <a:solidFill>
                  <a:srgbClr val="C00000"/>
                </a:solidFill>
              </a:rPr>
              <a:t>Unauthorized Access : </a:t>
            </a:r>
            <a:r>
              <a:rPr lang="en-ID" dirty="0"/>
              <a:t>Tindakan yang </a:t>
            </a:r>
            <a:r>
              <a:rPr lang="en-ID" dirty="0" err="1"/>
              <a:t>dimaksud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kejahatan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fi-FI" dirty="0"/>
              <a:t>yaitu melakukan penyusupan atau pemaksaan dalam </a:t>
            </a:r>
            <a:r>
              <a:rPr lang="en-ID" dirty="0" err="1"/>
              <a:t>memasuki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di </a:t>
            </a:r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diamdiam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illegal</a:t>
            </a:r>
          </a:p>
          <a:p>
            <a:pPr marL="514350" indent="-514350">
              <a:buFont typeface="+mj-lt"/>
              <a:buAutoNum type="arabicPeriod"/>
            </a:pPr>
            <a:r>
              <a:rPr lang="en-ID" b="1" i="1" dirty="0">
                <a:solidFill>
                  <a:srgbClr val="C00000"/>
                </a:solidFill>
              </a:rPr>
              <a:t>Illegal Contents : </a:t>
            </a:r>
            <a:r>
              <a:rPr lang="sv-SE" dirty="0"/>
              <a:t>Tindakan kejahatan ini dengan cara menyelundup atau </a:t>
            </a:r>
            <a:r>
              <a:rPr lang="en-ID" dirty="0" err="1"/>
              <a:t>menginputkan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data </a:t>
            </a:r>
            <a:r>
              <a:rPr lang="en-ID" dirty="0" err="1"/>
              <a:t>ke</a:t>
            </a:r>
            <a:r>
              <a:rPr lang="en-ID" dirty="0"/>
              <a:t> internet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nn-NO" dirty="0"/>
              <a:t>suatu hal yang tidak benar, tidak layak dilihat dan melanggar </a:t>
            </a: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yang </a:t>
            </a:r>
            <a:r>
              <a:rPr lang="en-ID" dirty="0" err="1"/>
              <a:t>berlaku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ketertiban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. </a:t>
            </a:r>
            <a:r>
              <a:rPr lang="en-ID" dirty="0" err="1"/>
              <a:t>Contoh</a:t>
            </a:r>
            <a:r>
              <a:rPr lang="en-ID" dirty="0"/>
              <a:t> :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penyebaran</a:t>
            </a:r>
            <a:r>
              <a:rPr lang="en-ID" dirty="0"/>
              <a:t> </a:t>
            </a:r>
            <a:r>
              <a:rPr lang="en-ID" dirty="0" err="1"/>
              <a:t>adegan</a:t>
            </a:r>
            <a:r>
              <a:rPr lang="en-ID" dirty="0"/>
              <a:t> </a:t>
            </a:r>
            <a:r>
              <a:rPr lang="en-ID" dirty="0" err="1"/>
              <a:t>pornografi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asusila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02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78B9BE-79D1-B43E-AB89-CB3CF06B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0" y="172529"/>
            <a:ext cx="2223170" cy="1828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ED68EF-D271-3645-5871-571A0DA3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Cyber crime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5ED72-7A63-8C86-2CFE-F38F3A5F8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ID" b="1" dirty="0" err="1">
                <a:solidFill>
                  <a:srgbClr val="C00000"/>
                </a:solidFill>
              </a:rPr>
              <a:t>Penyebaran</a:t>
            </a:r>
            <a:r>
              <a:rPr lang="en-ID" b="1" dirty="0">
                <a:solidFill>
                  <a:srgbClr val="C00000"/>
                </a:solidFill>
              </a:rPr>
              <a:t> Virus </a:t>
            </a:r>
            <a:r>
              <a:rPr lang="en-ID" b="1" dirty="0" err="1">
                <a:solidFill>
                  <a:srgbClr val="C00000"/>
                </a:solidFill>
              </a:rPr>
              <a:t>Secara</a:t>
            </a:r>
            <a:r>
              <a:rPr lang="en-ID" b="1" dirty="0">
                <a:solidFill>
                  <a:srgbClr val="C00000"/>
                </a:solidFill>
              </a:rPr>
              <a:t> </a:t>
            </a:r>
            <a:r>
              <a:rPr lang="en-ID" b="1" dirty="0" err="1">
                <a:solidFill>
                  <a:srgbClr val="C00000"/>
                </a:solidFill>
              </a:rPr>
              <a:t>Sengaja</a:t>
            </a:r>
            <a:r>
              <a:rPr lang="en-ID" b="1" dirty="0">
                <a:solidFill>
                  <a:srgbClr val="C00000"/>
                </a:solidFill>
              </a:rPr>
              <a:t> :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pendistribusian</a:t>
            </a:r>
            <a:r>
              <a:rPr lang="en-ID" dirty="0"/>
              <a:t> </a:t>
            </a:r>
            <a:r>
              <a:rPr lang="en-ID" dirty="0" err="1"/>
              <a:t>hal-hal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menyebarkan</a:t>
            </a:r>
            <a:r>
              <a:rPr lang="en-ID" dirty="0"/>
              <a:t> virus yang </a:t>
            </a:r>
            <a:r>
              <a:rPr lang="en-ID" dirty="0" err="1"/>
              <a:t>merusak</a:t>
            </a:r>
            <a:r>
              <a:rPr lang="en-ID" dirty="0"/>
              <a:t> system computer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ID" b="1" i="1" dirty="0">
                <a:solidFill>
                  <a:srgbClr val="C00000"/>
                </a:solidFill>
              </a:rPr>
              <a:t>Data Forgery : </a:t>
            </a:r>
            <a:r>
              <a:rPr lang="fi-FI" dirty="0"/>
              <a:t>Tindakan yang dilakukan oleh pelaku kejahatan jenis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pemalsuan</a:t>
            </a:r>
            <a:r>
              <a:rPr lang="en-ID" dirty="0"/>
              <a:t> data pada file yang </a:t>
            </a:r>
            <a:r>
              <a:rPr lang="en-ID" dirty="0" err="1"/>
              <a:t>sekiranya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peranan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yang </a:t>
            </a:r>
            <a:r>
              <a:rPr lang="en-ID" dirty="0" err="1"/>
              <a:t>terdapat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fr-FR" b="1" i="1" dirty="0">
                <a:solidFill>
                  <a:srgbClr val="C00000"/>
                </a:solidFill>
              </a:rPr>
              <a:t>Cyber </a:t>
            </a:r>
            <a:r>
              <a:rPr lang="fr-FR" b="1" i="1" dirty="0" err="1">
                <a:solidFill>
                  <a:srgbClr val="C00000"/>
                </a:solidFill>
              </a:rPr>
              <a:t>Espionage</a:t>
            </a:r>
            <a:r>
              <a:rPr lang="fr-FR" b="1" i="1" dirty="0">
                <a:solidFill>
                  <a:srgbClr val="C00000"/>
                </a:solidFill>
              </a:rPr>
              <a:t>, Sabotage and </a:t>
            </a:r>
            <a:r>
              <a:rPr lang="fr-FR" b="1" i="1" dirty="0" err="1">
                <a:solidFill>
                  <a:srgbClr val="C00000"/>
                </a:solidFill>
              </a:rPr>
              <a:t>Extortion</a:t>
            </a:r>
            <a:r>
              <a:rPr lang="fr-FR" b="1" i="1" dirty="0">
                <a:solidFill>
                  <a:srgbClr val="C00000"/>
                </a:solidFill>
              </a:rPr>
              <a:t>, Cyber </a:t>
            </a:r>
            <a:r>
              <a:rPr lang="fr-FR" b="1" i="1" dirty="0" err="1">
                <a:solidFill>
                  <a:srgbClr val="C00000"/>
                </a:solidFill>
              </a:rPr>
              <a:t>Espionage</a:t>
            </a:r>
            <a:r>
              <a:rPr lang="fr-FR" b="1" i="1" dirty="0">
                <a:solidFill>
                  <a:srgbClr val="C00000"/>
                </a:solidFill>
              </a:rPr>
              <a:t> : </a:t>
            </a:r>
            <a:r>
              <a:rPr lang="en-ID" dirty="0" err="1"/>
              <a:t>Perbuatan</a:t>
            </a:r>
            <a:r>
              <a:rPr lang="en-ID" dirty="0"/>
              <a:t> yang </a:t>
            </a:r>
            <a:r>
              <a:rPr lang="en-ID" dirty="0" err="1"/>
              <a:t>merugikan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internet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fi-FI" dirty="0"/>
              <a:t>mengawasi atau memata-matai kepada orang lain.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2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two boys in front of computers&#10;&#10;AI-generated content may be incorrect.">
            <a:extLst>
              <a:ext uri="{FF2B5EF4-FFF2-40B4-BE49-F238E27FC236}">
                <a16:creationId xmlns:a16="http://schemas.microsoft.com/office/drawing/2014/main" id="{35ABF847-76CE-F653-EAE0-F6A82FCFB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0" y="4547558"/>
            <a:ext cx="4620884" cy="23104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67408-E856-AD8C-CAD5-BBFF5E21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Cyber crime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38FB2-9BA6-77B9-5641-4C440376C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ID" b="1" i="1" dirty="0">
                <a:solidFill>
                  <a:srgbClr val="C00000"/>
                </a:solidFill>
              </a:rPr>
              <a:t>Cyberstalking : </a:t>
            </a:r>
            <a:r>
              <a:rPr lang="en-ID" dirty="0"/>
              <a:t>Sering </a:t>
            </a:r>
            <a:r>
              <a:rPr lang="en-ID" dirty="0" err="1"/>
              <a:t>dikenal</a:t>
            </a:r>
            <a:r>
              <a:rPr lang="en-ID" dirty="0"/>
              <a:t> di </a:t>
            </a:r>
            <a:r>
              <a:rPr lang="en-ID" dirty="0" err="1"/>
              <a:t>kalangan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dan </a:t>
            </a:r>
            <a:r>
              <a:rPr lang="fi-FI" dirty="0"/>
              <a:t>menggemparkan karena tindak kejahatan satu ini sangat </a:t>
            </a:r>
            <a:r>
              <a:rPr lang="en-ID" dirty="0" err="1"/>
              <a:t>mengganggu</a:t>
            </a:r>
            <a:r>
              <a:rPr lang="en-ID" dirty="0"/>
              <a:t> </a:t>
            </a:r>
            <a:r>
              <a:rPr lang="en-ID" dirty="0" err="1"/>
              <a:t>privasi</a:t>
            </a:r>
            <a:r>
              <a:rPr lang="en-ID" dirty="0"/>
              <a:t> orang dan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melecehkan</a:t>
            </a:r>
            <a:r>
              <a:rPr lang="en-ID" dirty="0"/>
              <a:t>, </a:t>
            </a:r>
            <a:r>
              <a:rPr lang="en-ID" dirty="0" err="1"/>
              <a:t>menghina</a:t>
            </a:r>
            <a:r>
              <a:rPr lang="en-ID" dirty="0"/>
              <a:t> dan </a:t>
            </a:r>
            <a:r>
              <a:rPr lang="en-ID" dirty="0" err="1"/>
              <a:t>memfitnah</a:t>
            </a:r>
            <a:r>
              <a:rPr lang="en-ID" dirty="0"/>
              <a:t> orang-orang.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D" b="1" i="1" dirty="0">
                <a:solidFill>
                  <a:srgbClr val="C00000"/>
                </a:solidFill>
              </a:rPr>
              <a:t>Carding : </a:t>
            </a:r>
            <a:r>
              <a:rPr lang="en-ID" dirty="0" err="1"/>
              <a:t>Perbuatan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oleh </a:t>
            </a:r>
            <a:r>
              <a:rPr lang="en-ID" dirty="0" err="1"/>
              <a:t>pelaku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nomor</a:t>
            </a:r>
            <a:r>
              <a:rPr lang="en-ID" dirty="0"/>
              <a:t> </a:t>
            </a:r>
            <a:r>
              <a:rPr lang="en-ID" dirty="0" err="1"/>
              <a:t>kartu</a:t>
            </a:r>
            <a:r>
              <a:rPr lang="en-ID" dirty="0"/>
              <a:t> </a:t>
            </a:r>
            <a:r>
              <a:rPr lang="en-ID" dirty="0" err="1"/>
              <a:t>kredit</a:t>
            </a:r>
            <a:r>
              <a:rPr lang="en-ID" dirty="0"/>
              <a:t> yang </a:t>
            </a:r>
            <a:r>
              <a:rPr lang="en-ID" dirty="0" err="1"/>
              <a:t>dimiliki</a:t>
            </a:r>
            <a:r>
              <a:rPr lang="en-ID" dirty="0"/>
              <a:t> orang lain dan </a:t>
            </a:r>
            <a:r>
              <a:rPr lang="en-ID" dirty="0" err="1"/>
              <a:t>menyalahgunakan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pembayaran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perdagangan</a:t>
            </a:r>
            <a:r>
              <a:rPr lang="en-ID" dirty="0"/>
              <a:t> dan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media internet.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80149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black clothes using computers&#10;&#10;AI-generated content may be incorrect.">
            <a:extLst>
              <a:ext uri="{FF2B5EF4-FFF2-40B4-BE49-F238E27FC236}">
                <a16:creationId xmlns:a16="http://schemas.microsoft.com/office/drawing/2014/main" id="{BE07A36E-5C03-A8E5-541D-9B0090015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045" y="151112"/>
            <a:ext cx="2537605" cy="25376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007BE3-25F7-0F19-BC56-F3129212B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Cyber crime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3A50E-8DE1-9CCE-9F11-4ED199A3C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b="1" i="1" dirty="0">
                <a:solidFill>
                  <a:srgbClr val="C00000"/>
                </a:solidFill>
              </a:rPr>
              <a:t>8. Hacking and Cracking</a:t>
            </a:r>
          </a:p>
          <a:p>
            <a:r>
              <a:rPr lang="en-ID" b="1" dirty="0"/>
              <a:t>Hacking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sah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, </a:t>
            </a:r>
            <a:r>
              <a:rPr lang="en-ID" dirty="0" err="1"/>
              <a:t>jaringan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data, </a:t>
            </a:r>
            <a:r>
              <a:rPr lang="en-ID" dirty="0" err="1"/>
              <a:t>sering</a:t>
            </a:r>
            <a:r>
              <a:rPr lang="en-ID" dirty="0"/>
              <a:t> kali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dan </a:t>
            </a:r>
            <a:r>
              <a:rPr lang="en-ID" dirty="0" err="1"/>
              <a:t>melaporkan</a:t>
            </a:r>
            <a:r>
              <a:rPr lang="en-ID" dirty="0"/>
              <a:t> </a:t>
            </a:r>
            <a:r>
              <a:rPr lang="en-ID" dirty="0" err="1"/>
              <a:t>kerentanan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niat</a:t>
            </a:r>
            <a:r>
              <a:rPr lang="en-ID" dirty="0"/>
              <a:t> </a:t>
            </a:r>
            <a:r>
              <a:rPr lang="en-ID" dirty="0" err="1"/>
              <a:t>jahat</a:t>
            </a:r>
            <a:endParaRPr lang="en-ID" dirty="0"/>
          </a:p>
          <a:p>
            <a:r>
              <a:rPr lang="en-ID" b="1" dirty="0"/>
              <a:t>cracking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hacking yang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jahat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mencuri</a:t>
            </a:r>
            <a:r>
              <a:rPr lang="en-ID" dirty="0"/>
              <a:t> data, </a:t>
            </a:r>
            <a:r>
              <a:rPr lang="en-ID" dirty="0" err="1"/>
              <a:t>merusak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keuntungan</a:t>
            </a:r>
            <a:r>
              <a:rPr lang="en-ID" dirty="0"/>
              <a:t> </a:t>
            </a:r>
            <a:r>
              <a:rPr lang="en-ID" dirty="0" err="1"/>
              <a:t>finansial</a:t>
            </a:r>
            <a:r>
              <a:rPr lang="en-ID" dirty="0"/>
              <a:t>. </a:t>
            </a:r>
          </a:p>
          <a:p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terletak</a:t>
            </a:r>
            <a:r>
              <a:rPr lang="en-ID" dirty="0"/>
              <a:t> pada </a:t>
            </a:r>
            <a:r>
              <a:rPr lang="en-ID" dirty="0" err="1"/>
              <a:t>niat</a:t>
            </a:r>
            <a:r>
              <a:rPr lang="en-ID" dirty="0"/>
              <a:t> dan </a:t>
            </a:r>
            <a:r>
              <a:rPr lang="en-ID" dirty="0" err="1"/>
              <a:t>etika</a:t>
            </a:r>
            <a:r>
              <a:rPr lang="en-ID" dirty="0"/>
              <a:t>: hacker (yang </a:t>
            </a:r>
            <a:r>
              <a:rPr lang="en-ID" dirty="0" err="1"/>
              <a:t>etis</a:t>
            </a:r>
            <a:r>
              <a:rPr lang="en-ID" dirty="0"/>
              <a:t>)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memperbaiki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, </a:t>
            </a:r>
            <a:r>
              <a:rPr lang="en-ID" dirty="0" err="1"/>
              <a:t>sedangkan</a:t>
            </a:r>
            <a:r>
              <a:rPr lang="en-ID" dirty="0"/>
              <a:t> cracker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merusak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kejahatan</a:t>
            </a:r>
            <a:r>
              <a:rPr lang="en-ID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86507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and a child using a computer&#10;&#10;AI-generated content may be incorrect.">
            <a:extLst>
              <a:ext uri="{FF2B5EF4-FFF2-40B4-BE49-F238E27FC236}">
                <a16:creationId xmlns:a16="http://schemas.microsoft.com/office/drawing/2014/main" id="{86AA8771-76A2-6D24-EABE-B1A9E331C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02" y="173891"/>
            <a:ext cx="3416060" cy="1708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D9E472-397A-195E-AF1F-768A5DCF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Cyber crime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ECDA6-7145-FAA9-2DF7-0339CDDEC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ID" b="1" i="1" dirty="0">
                <a:solidFill>
                  <a:srgbClr val="C00000"/>
                </a:solidFill>
              </a:rPr>
              <a:t>Cybersquatting and </a:t>
            </a:r>
            <a:r>
              <a:rPr lang="en-ID" b="1" i="1" dirty="0" err="1">
                <a:solidFill>
                  <a:srgbClr val="C00000"/>
                </a:solidFill>
              </a:rPr>
              <a:t>Typosquatting</a:t>
            </a:r>
            <a:r>
              <a:rPr lang="en-ID" b="1" i="1" dirty="0">
                <a:solidFill>
                  <a:srgbClr val="C00000"/>
                </a:solidFill>
              </a:rPr>
              <a:t> </a:t>
            </a:r>
            <a:r>
              <a:rPr lang="en-ID" i="1" dirty="0"/>
              <a:t>: </a:t>
            </a:r>
            <a:r>
              <a:rPr lang="fi-FI" dirty="0"/>
              <a:t>Jenis tindak kejahatan satu ini dilakukan untuk meraih </a:t>
            </a:r>
            <a:r>
              <a:rPr lang="en-ID" dirty="0" err="1"/>
              <a:t>kentungan</a:t>
            </a:r>
            <a:r>
              <a:rPr lang="en-ID" dirty="0"/>
              <a:t> yang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pendaftaran</a:t>
            </a:r>
            <a:r>
              <a:rPr lang="en-ID" dirty="0"/>
              <a:t> </a:t>
            </a:r>
            <a:r>
              <a:rPr lang="fi-FI" dirty="0"/>
              <a:t>domain nama lembaga orang lain setelah itu mereka akan </a:t>
            </a:r>
            <a:r>
              <a:rPr lang="en-ID" dirty="0" err="1"/>
              <a:t>menjual</a:t>
            </a:r>
            <a:r>
              <a:rPr lang="en-ID" dirty="0"/>
              <a:t> pada </a:t>
            </a:r>
            <a:r>
              <a:rPr lang="en-ID" dirty="0" err="1"/>
              <a:t>lembaga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harga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dan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Cybersquatting.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typosquatting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tindak</a:t>
            </a:r>
            <a:r>
              <a:rPr lang="en-ID" dirty="0"/>
              <a:t> </a:t>
            </a:r>
            <a:r>
              <a:rPr lang="en-ID" dirty="0" err="1"/>
              <a:t>kejahatan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kesamaan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memiripkan</a:t>
            </a:r>
            <a:r>
              <a:rPr lang="en-ID" dirty="0"/>
              <a:t> dan </a:t>
            </a:r>
            <a:r>
              <a:rPr lang="en-ID" dirty="0" err="1"/>
              <a:t>memanipulasi</a:t>
            </a:r>
            <a:r>
              <a:rPr lang="en-ID" dirty="0"/>
              <a:t> agar </a:t>
            </a:r>
            <a:r>
              <a:rPr lang="en-ID" dirty="0" err="1"/>
              <a:t>terlihat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domain orang lain.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ID" b="1" i="1" dirty="0">
                <a:solidFill>
                  <a:srgbClr val="C00000"/>
                </a:solidFill>
              </a:rPr>
              <a:t>Hijacking : </a:t>
            </a:r>
            <a:r>
              <a:rPr lang="en-ID" dirty="0" err="1"/>
              <a:t>Perbuatan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kejahatan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membajak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mencuri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karya</a:t>
            </a:r>
            <a:r>
              <a:rPr lang="en-ID" dirty="0"/>
              <a:t> orang lain. </a:t>
            </a:r>
            <a:r>
              <a:rPr lang="en-ID" dirty="0" err="1"/>
              <a:t>Perbuatan</a:t>
            </a:r>
            <a:r>
              <a:rPr lang="en-ID" dirty="0"/>
              <a:t> </a:t>
            </a:r>
            <a:r>
              <a:rPr lang="en-ID" dirty="0" err="1"/>
              <a:t>pencurian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pada software privacy.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ID" b="1" i="1" dirty="0">
                <a:solidFill>
                  <a:srgbClr val="C00000"/>
                </a:solidFill>
              </a:rPr>
              <a:t>Cyber </a:t>
            </a:r>
            <a:r>
              <a:rPr lang="en-ID" b="1" i="1" dirty="0" err="1">
                <a:solidFill>
                  <a:srgbClr val="C00000"/>
                </a:solidFill>
              </a:rPr>
              <a:t>Terorism</a:t>
            </a:r>
            <a:r>
              <a:rPr lang="en-ID" b="1" i="1" dirty="0">
                <a:solidFill>
                  <a:srgbClr val="C00000"/>
                </a:solidFill>
              </a:rPr>
              <a:t> :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perbuatan</a:t>
            </a:r>
            <a:r>
              <a:rPr lang="en-ID" dirty="0"/>
              <a:t> </a:t>
            </a:r>
            <a:r>
              <a:rPr lang="en-ID" dirty="0" err="1"/>
              <a:t>kejahatan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mengarah</a:t>
            </a:r>
            <a:r>
              <a:rPr lang="en-ID" dirty="0"/>
              <a:t> pada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warga</a:t>
            </a:r>
            <a:r>
              <a:rPr lang="en-ID" dirty="0"/>
              <a:t> negara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dilakukannya</a:t>
            </a:r>
            <a:r>
              <a:rPr lang="en-ID" dirty="0"/>
              <a:t> </a:t>
            </a:r>
            <a:r>
              <a:rPr lang="en-ID" dirty="0" err="1"/>
              <a:t>pengancaman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 startAt="9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7370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08D1E-AB27-D57D-59F6-E27B2E27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Pengertian</a:t>
            </a:r>
            <a:r>
              <a:rPr lang="en-ID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Etika</a:t>
            </a: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E91D5-19EA-C2FC-314E-C2FEB14E3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Etika </a:t>
            </a:r>
            <a:r>
              <a:rPr lang="sv-SE" dirty="0"/>
              <a:t>menjelaskan mengenai beberapa peraturan,</a:t>
            </a:r>
            <a:r>
              <a:rPr lang="en-ID" dirty="0" err="1"/>
              <a:t>nilai</a:t>
            </a:r>
            <a:r>
              <a:rPr lang="en-ID" dirty="0"/>
              <a:t>, proses, norma dan </a:t>
            </a:r>
            <a:r>
              <a:rPr lang="en-ID" dirty="0" err="1"/>
              <a:t>langkah-langkah</a:t>
            </a:r>
            <a:r>
              <a:rPr lang="en-ID" dirty="0"/>
              <a:t> yang </a:t>
            </a:r>
            <a:r>
              <a:rPr lang="en-ID" dirty="0" err="1"/>
              <a:t>difungsikan</a:t>
            </a:r>
            <a:r>
              <a:rPr lang="en-ID" dirty="0"/>
              <a:t> </a:t>
            </a:r>
            <a:r>
              <a:rPr lang="sv-SE" dirty="0"/>
              <a:t>menjadi panutan oleh seseorang individu dalam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sehari-hari</a:t>
            </a:r>
            <a:r>
              <a:rPr lang="en-ID" dirty="0"/>
              <a:t>.</a:t>
            </a:r>
          </a:p>
          <a:p>
            <a:r>
              <a:rPr lang="en-ID" dirty="0"/>
              <a:t>Asal </a:t>
            </a:r>
            <a:r>
              <a:rPr lang="en-ID" dirty="0" err="1"/>
              <a:t>mula</a:t>
            </a:r>
            <a:r>
              <a:rPr lang="en-ID" dirty="0"/>
              <a:t> </a:t>
            </a:r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sv-SE" dirty="0"/>
              <a:t>dari kata etika berasal dari sebuah bahasa Yunani yang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i="1" dirty="0"/>
              <a:t>Ethos.</a:t>
            </a:r>
            <a:r>
              <a:rPr lang="en-ID" dirty="0"/>
              <a:t> Yang </a:t>
            </a:r>
            <a:r>
              <a:rPr lang="en-ID" dirty="0" err="1"/>
              <a:t>artinya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kebiasaan</a:t>
            </a:r>
            <a:r>
              <a:rPr lang="en-ID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34047-341D-6E3B-2C84-58CD998EE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051" y="4959949"/>
            <a:ext cx="4013961" cy="135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2331" y="351414"/>
            <a:ext cx="8229600" cy="1143000"/>
          </a:xfrm>
        </p:spPr>
        <p:txBody>
          <a:bodyPr/>
          <a:lstStyle/>
          <a:p>
            <a:pPr lvl="0"/>
            <a:r>
              <a:rPr lang="id-ID" sz="3200" b="1" dirty="0">
                <a:solidFill>
                  <a:srgbClr val="129E2D"/>
                </a:solidFill>
                <a:latin typeface="Lucida Console" panose="020B0609040504020204" pitchFamily="49" charset="0"/>
              </a:rPr>
              <a:t>Etika berinternet (</a:t>
            </a:r>
            <a:r>
              <a:rPr lang="id-ID" sz="3200" b="1" i="1" dirty="0">
                <a:solidFill>
                  <a:srgbClr val="129E2D"/>
                </a:solidFill>
                <a:latin typeface="Lucida Console" panose="020B0609040504020204" pitchFamily="49" charset="0"/>
              </a:rPr>
              <a:t>netiquette</a:t>
            </a:r>
            <a:r>
              <a:rPr lang="id-ID" sz="3200" b="1" dirty="0">
                <a:solidFill>
                  <a:srgbClr val="129E2D"/>
                </a:solidFill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52596" y="1874838"/>
            <a:ext cx="8229600" cy="4983163"/>
          </a:xfrm>
        </p:spPr>
        <p:txBody>
          <a:bodyPr/>
          <a:lstStyle/>
          <a:p>
            <a:r>
              <a:rPr lang="id-ID" i="1" dirty="0"/>
              <a:t>Netiquette</a:t>
            </a:r>
            <a:r>
              <a:rPr lang="id-ID" dirty="0"/>
              <a:t> berasal dari kata </a:t>
            </a:r>
            <a:r>
              <a:rPr lang="id-ID" b="1" dirty="0"/>
              <a:t>“</a:t>
            </a:r>
            <a:r>
              <a:rPr lang="id-ID" b="1" i="1" dirty="0"/>
              <a:t>net</a:t>
            </a:r>
            <a:r>
              <a:rPr lang="id-ID" b="1" dirty="0"/>
              <a:t>”</a:t>
            </a:r>
            <a:r>
              <a:rPr lang="id-ID" dirty="0"/>
              <a:t> untuk menjelaskan jaringan (</a:t>
            </a:r>
            <a:r>
              <a:rPr lang="id-ID" i="1" dirty="0"/>
              <a:t>network</a:t>
            </a:r>
            <a:r>
              <a:rPr lang="id-ID" dirty="0"/>
              <a:t>) atau bisa juga internet, dan </a:t>
            </a:r>
            <a:r>
              <a:rPr lang="id-ID" b="1" dirty="0"/>
              <a:t>“</a:t>
            </a:r>
            <a:r>
              <a:rPr lang="id-ID" b="1" i="1" dirty="0"/>
              <a:t>etiquette</a:t>
            </a:r>
            <a:r>
              <a:rPr lang="id-ID" b="1" dirty="0"/>
              <a:t>” </a:t>
            </a:r>
            <a:r>
              <a:rPr lang="id-ID" dirty="0"/>
              <a:t>yang berasal etika atau tata nilai yang ditetapkan dalam komunikasi di dunia siber.</a:t>
            </a:r>
          </a:p>
          <a:p>
            <a:r>
              <a:rPr lang="id-ID" b="1" i="1" dirty="0"/>
              <a:t>Netiquette</a:t>
            </a:r>
            <a:r>
              <a:rPr lang="id-ID" i="1" dirty="0"/>
              <a:t> </a:t>
            </a:r>
            <a:r>
              <a:rPr lang="id-ID" dirty="0"/>
              <a:t>sebagai suatu konvensi atas norma yang secara filosofi digunakan sebagai panduan bagi aturan atau standar dalam proses komunikasi internet.</a:t>
            </a:r>
          </a:p>
          <a:p>
            <a:endParaRPr lang="id-ID" sz="2400" b="1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71434" y="4558352"/>
            <a:ext cx="2916296" cy="1944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34453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54800" y="3971499"/>
            <a:ext cx="2667900" cy="2667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0081" y="513236"/>
            <a:ext cx="10239405" cy="1143000"/>
          </a:xfrm>
        </p:spPr>
        <p:txBody>
          <a:bodyPr/>
          <a:lstStyle/>
          <a:p>
            <a:pPr lvl="0"/>
            <a:r>
              <a:rPr lang="id-ID" sz="3200" b="1" dirty="0">
                <a:solidFill>
                  <a:srgbClr val="129E2D"/>
                </a:solidFill>
                <a:latin typeface="Lucida Console" panose="020B0609040504020204" pitchFamily="49" charset="0"/>
              </a:rPr>
              <a:t>Mengapa diperlukan etika berinternet?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52596" y="1874838"/>
            <a:ext cx="8229600" cy="49831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d-ID" dirty="0"/>
              <a:t>Pengguna media siber tidaklah serta dan berasal dari lingkungan yang sama.</a:t>
            </a:r>
          </a:p>
          <a:p>
            <a:pPr marL="514350" indent="-514350">
              <a:buAutoNum type="arabicPeriod"/>
            </a:pPr>
            <a:r>
              <a:rPr lang="id-ID" dirty="0"/>
              <a:t>Komunikasi yang terjadi di media siber cenderung mengandalkan pada teks semata.</a:t>
            </a:r>
          </a:p>
          <a:p>
            <a:pPr marL="514350" indent="-514350">
              <a:buAutoNum type="arabicPeriod"/>
            </a:pPr>
            <a:r>
              <a:rPr lang="id-ID" dirty="0"/>
              <a:t>Pada media siber konten tidak hanya langsung setuju (</a:t>
            </a:r>
            <a:r>
              <a:rPr lang="id-ID" i="1" dirty="0"/>
              <a:t>direct</a:t>
            </a:r>
            <a:r>
              <a:rPr lang="id-ID" dirty="0"/>
              <a:t>) kepada pengguna yang diinginkan, tetapi bisa terjadi secara tidak langsung (</a:t>
            </a:r>
            <a:r>
              <a:rPr lang="id-ID" i="1" dirty="0"/>
              <a:t>undirect</a:t>
            </a:r>
            <a:r>
              <a:rPr lang="id-ID" dirty="0"/>
              <a:t>).</a:t>
            </a:r>
          </a:p>
          <a:p>
            <a:pPr>
              <a:buNone/>
            </a:pPr>
            <a:endParaRPr lang="id-ID" dirty="0"/>
          </a:p>
          <a:p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40342550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3804" y="4691417"/>
            <a:ext cx="3242781" cy="216658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52596" y="1874838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id-ID" dirty="0"/>
              <a:t>4. Media siber tidak serta-merta dianggap sebagai media yang berbeda dan lepas dari dunia nyata. Hubungan antar-pengguna di media siber pada kenyataannya merupakan transformasi dari hubungan di dunia nyata.</a:t>
            </a:r>
          </a:p>
          <a:p>
            <a:pPr>
              <a:buNone/>
            </a:pPr>
            <a:r>
              <a:rPr lang="id-ID" dirty="0"/>
              <a:t>5. Etika berinternet diperlukan agar setiap pengguna ketika berada di dunia virtual memahami hak dan kewajibannya sebagai “warga negara” dunia virtual.</a:t>
            </a:r>
          </a:p>
          <a:p>
            <a:endParaRPr lang="id-ID" sz="2400" b="1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947693" y="731838"/>
            <a:ext cx="102394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>
                <a:solidFill>
                  <a:srgbClr val="129E2D"/>
                </a:solidFill>
                <a:latin typeface="Lucida Console" panose="020B0609040504020204" pitchFamily="49" charset="0"/>
              </a:rPr>
              <a:t>Mengapa diperlukan etika berinternet?</a:t>
            </a:r>
          </a:p>
        </p:txBody>
      </p:sp>
    </p:spTree>
    <p:extLst>
      <p:ext uri="{BB962C8B-B14F-4D97-AF65-F5344CB8AC3E}">
        <p14:creationId xmlns:p14="http://schemas.microsoft.com/office/powerpoint/2010/main" val="16407536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stack of books&#10;&#10;AI-generated content may be incorrect.">
            <a:extLst>
              <a:ext uri="{FF2B5EF4-FFF2-40B4-BE49-F238E27FC236}">
                <a16:creationId xmlns:a16="http://schemas.microsoft.com/office/drawing/2014/main" id="{B894875F-C38D-F3FC-EF52-28F107708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68" y="4422144"/>
            <a:ext cx="3166613" cy="2435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6FE72-3710-8360-4669-0594534F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Pengertian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Hukum</a:t>
            </a:r>
            <a:endParaRPr lang="en-ID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100D7-954F-DA9C-FCDB-47A8FC5A3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didefinisikan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 yang di </a:t>
            </a:r>
            <a:r>
              <a:rPr lang="en-ID" dirty="0" err="1"/>
              <a:t>dalamnya</a:t>
            </a:r>
            <a:r>
              <a:rPr lang="en-ID" dirty="0"/>
              <a:t> </a:t>
            </a:r>
            <a:r>
              <a:rPr lang="en-ID" dirty="0" err="1"/>
              <a:t>memuat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, </a:t>
            </a:r>
            <a:r>
              <a:rPr lang="nb-NO" dirty="0"/>
              <a:t>norma dan sanksi yang berfungsi untuk mengawasi serta </a:t>
            </a:r>
            <a:r>
              <a:rPr lang="fi-FI" dirty="0"/>
              <a:t>memberikan arahan kepada manusia untuk memiliki tingkah </a:t>
            </a:r>
            <a:r>
              <a:rPr lang="en-ID" dirty="0" err="1"/>
              <a:t>laku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yang </a:t>
            </a:r>
            <a:r>
              <a:rPr lang="en-ID" dirty="0" err="1"/>
              <a:t>adil</a:t>
            </a:r>
            <a:r>
              <a:rPr lang="en-ID" dirty="0"/>
              <a:t>, </a:t>
            </a:r>
            <a:r>
              <a:rPr lang="en-ID" dirty="0" err="1"/>
              <a:t>tertib</a:t>
            </a:r>
            <a:r>
              <a:rPr lang="en-ID" dirty="0"/>
              <a:t> dan </a:t>
            </a:r>
            <a:r>
              <a:rPr lang="en-ID" dirty="0" err="1"/>
              <a:t>damai</a:t>
            </a:r>
            <a:r>
              <a:rPr lang="en-ID" dirty="0"/>
              <a:t>.</a:t>
            </a:r>
          </a:p>
          <a:p>
            <a:r>
              <a:rPr lang="de-DE" dirty="0"/>
              <a:t>Di dalam hukum ini memiliki berbagai undang-undang </a:t>
            </a:r>
            <a:r>
              <a:rPr lang="en-ID" dirty="0"/>
              <a:t>di </a:t>
            </a:r>
            <a:r>
              <a:rPr lang="en-ID" dirty="0" err="1"/>
              <a:t>dalamnya</a:t>
            </a:r>
            <a:r>
              <a:rPr lang="en-ID" dirty="0"/>
              <a:t> yang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sv-SE" dirty="0"/>
              <a:t>menjaga kebebasan hidup masyarakat.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0343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D081-C0F0-22B9-EDC0-E0721769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Unsur-unsur</a:t>
            </a:r>
            <a:r>
              <a:rPr lang="en-ID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pada Hukum</a:t>
            </a:r>
            <a:endParaRPr lang="en-ID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C2FDE-8913-65E8-51AE-9DEBEA7CD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Tingkah</a:t>
            </a:r>
            <a:r>
              <a:rPr lang="en-ID" dirty="0"/>
              <a:t> Laku Masyarakat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Dibuat</a:t>
            </a:r>
            <a:r>
              <a:rPr lang="en-ID" dirty="0"/>
              <a:t> Badan Resmi yang </a:t>
            </a:r>
            <a:r>
              <a:rPr lang="en-ID" dirty="0" err="1"/>
              <a:t>Berwajib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Memaksa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Sanksi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Tegas</a:t>
            </a:r>
            <a:endParaRPr lang="en-ID" dirty="0"/>
          </a:p>
        </p:txBody>
      </p:sp>
      <p:pic>
        <p:nvPicPr>
          <p:cNvPr id="5" name="Picture 4" descr="A group of people standing next to a book and scales of justice&#10;&#10;AI-generated content may be incorrect.">
            <a:extLst>
              <a:ext uri="{FF2B5EF4-FFF2-40B4-BE49-F238E27FC236}">
                <a16:creationId xmlns:a16="http://schemas.microsoft.com/office/drawing/2014/main" id="{D6238795-CF7A-587A-7571-6E7ECE537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29" y="2778662"/>
            <a:ext cx="4643323" cy="37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7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UU </a:t>
            </a:r>
            <a:r>
              <a:rPr lang="en-US" sz="36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Informasi</a:t>
            </a:r>
            <a:r>
              <a:rPr lang="en-US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dan</a:t>
            </a:r>
            <a:r>
              <a:rPr lang="en-US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Transaksi</a:t>
            </a:r>
            <a:r>
              <a:rPr lang="en-US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Elektronik</a:t>
            </a:r>
            <a:r>
              <a:rPr lang="en-US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 (ITE)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/>
              <a:t>UU ITE </a:t>
            </a:r>
            <a:r>
              <a:rPr lang="en-ID" dirty="0" err="1"/>
              <a:t>terbaru</a:t>
            </a:r>
            <a:r>
              <a:rPr lang="en-ID" dirty="0"/>
              <a:t> Adalah </a:t>
            </a:r>
            <a:r>
              <a:rPr lang="en-ID" b="1" dirty="0" err="1">
                <a:solidFill>
                  <a:srgbClr val="C00000"/>
                </a:solidFill>
              </a:rPr>
              <a:t>Undang</a:t>
            </a:r>
            <a:r>
              <a:rPr lang="en-ID" b="1" dirty="0">
                <a:solidFill>
                  <a:srgbClr val="C00000"/>
                </a:solidFill>
              </a:rPr>
              <a:t>- </a:t>
            </a:r>
            <a:r>
              <a:rPr lang="en-ID" b="1" dirty="0" err="1">
                <a:solidFill>
                  <a:srgbClr val="C00000"/>
                </a:solidFill>
              </a:rPr>
              <a:t>Undang</a:t>
            </a:r>
            <a:r>
              <a:rPr lang="en-ID" b="1" dirty="0">
                <a:solidFill>
                  <a:srgbClr val="C00000"/>
                </a:solidFill>
              </a:rPr>
              <a:t> </a:t>
            </a:r>
            <a:r>
              <a:rPr lang="en-ID" b="1" dirty="0" err="1">
                <a:solidFill>
                  <a:srgbClr val="C00000"/>
                </a:solidFill>
              </a:rPr>
              <a:t>Nomor</a:t>
            </a:r>
            <a:r>
              <a:rPr lang="en-ID" b="1" dirty="0">
                <a:solidFill>
                  <a:srgbClr val="C00000"/>
                </a:solidFill>
              </a:rPr>
              <a:t> 1 </a:t>
            </a:r>
            <a:r>
              <a:rPr lang="en-ID" b="1" dirty="0" err="1">
                <a:solidFill>
                  <a:srgbClr val="C00000"/>
                </a:solidFill>
              </a:rPr>
              <a:t>Tahun</a:t>
            </a:r>
            <a:r>
              <a:rPr lang="en-ID" b="1" dirty="0">
                <a:solidFill>
                  <a:srgbClr val="C00000"/>
                </a:solidFill>
              </a:rPr>
              <a:t> 2024 </a:t>
            </a:r>
            <a:r>
              <a:rPr lang="en-ID" dirty="0"/>
              <a:t>, yang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>
                <a:solidFill>
                  <a:srgbClr val="00B0F0"/>
                </a:solidFill>
              </a:rPr>
              <a:t>UU </a:t>
            </a:r>
            <a:r>
              <a:rPr lang="en-ID" dirty="0" err="1">
                <a:solidFill>
                  <a:srgbClr val="00B0F0"/>
                </a:solidFill>
              </a:rPr>
              <a:t>Nomor</a:t>
            </a:r>
            <a:r>
              <a:rPr lang="en-ID" dirty="0">
                <a:solidFill>
                  <a:srgbClr val="00B0F0"/>
                </a:solidFill>
              </a:rPr>
              <a:t> 11 </a:t>
            </a:r>
            <a:r>
              <a:rPr lang="en-ID" dirty="0" err="1">
                <a:solidFill>
                  <a:srgbClr val="00B0F0"/>
                </a:solidFill>
              </a:rPr>
              <a:t>Tahun</a:t>
            </a:r>
            <a:r>
              <a:rPr lang="en-ID" dirty="0">
                <a:solidFill>
                  <a:srgbClr val="00B0F0"/>
                </a:solidFill>
              </a:rPr>
              <a:t> 2008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dan </a:t>
            </a:r>
            <a:r>
              <a:rPr lang="en-ID" dirty="0" err="1"/>
              <a:t>Transaksi</a:t>
            </a:r>
            <a:r>
              <a:rPr lang="en-ID" dirty="0"/>
              <a:t> Elektronik. </a:t>
            </a:r>
          </a:p>
          <a:p>
            <a:r>
              <a:rPr lang="en-ID" dirty="0"/>
              <a:t>UU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perbuatan-perbuatan</a:t>
            </a:r>
            <a:r>
              <a:rPr lang="en-ID" dirty="0"/>
              <a:t> yang </a:t>
            </a:r>
            <a:r>
              <a:rPr lang="en-ID" dirty="0" err="1"/>
              <a:t>dilarang</a:t>
            </a:r>
            <a:r>
              <a:rPr lang="en-ID" dirty="0"/>
              <a:t> di </a:t>
            </a:r>
            <a:r>
              <a:rPr lang="en-ID" dirty="0" err="1"/>
              <a:t>ranah</a:t>
            </a:r>
            <a:r>
              <a:rPr lang="en-ID" dirty="0"/>
              <a:t> digital,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penyebaran</a:t>
            </a:r>
            <a:r>
              <a:rPr lang="en-ID" dirty="0"/>
              <a:t> </a:t>
            </a:r>
            <a:r>
              <a:rPr lang="en-ID" dirty="0" err="1"/>
              <a:t>konten</a:t>
            </a:r>
            <a:r>
              <a:rPr lang="en-ID" dirty="0"/>
              <a:t> </a:t>
            </a:r>
            <a:r>
              <a:rPr lang="en-ID" dirty="0" err="1"/>
              <a:t>melanggar</a:t>
            </a:r>
            <a:r>
              <a:rPr lang="en-ID" dirty="0"/>
              <a:t> </a:t>
            </a:r>
            <a:r>
              <a:rPr lang="en-ID" dirty="0" err="1"/>
              <a:t>kesusilaan</a:t>
            </a:r>
            <a:r>
              <a:rPr lang="en-ID" dirty="0"/>
              <a:t>, </a:t>
            </a:r>
            <a:r>
              <a:rPr lang="en-ID" dirty="0" err="1"/>
              <a:t>judi</a:t>
            </a:r>
            <a:r>
              <a:rPr lang="en-ID" dirty="0"/>
              <a:t> online, dan </a:t>
            </a:r>
            <a:r>
              <a:rPr lang="en-ID" dirty="0" err="1"/>
              <a:t>pencemaran</a:t>
            </a:r>
            <a:r>
              <a:rPr lang="en-ID" dirty="0"/>
              <a:t> nama </a:t>
            </a:r>
            <a:r>
              <a:rPr lang="en-ID" dirty="0" err="1"/>
              <a:t>baik</a:t>
            </a:r>
            <a:r>
              <a:rPr lang="en-ID" dirty="0"/>
              <a:t>. Selain </a:t>
            </a:r>
            <a:r>
              <a:rPr lang="en-ID" dirty="0" err="1"/>
              <a:t>itu</a:t>
            </a:r>
            <a:r>
              <a:rPr lang="en-ID" dirty="0"/>
              <a:t>, UU </a:t>
            </a:r>
            <a:r>
              <a:rPr lang="en-ID" dirty="0" err="1"/>
              <a:t>ini</a:t>
            </a:r>
            <a:r>
              <a:rPr lang="en-ID" dirty="0"/>
              <a:t> juga </a:t>
            </a:r>
            <a:r>
              <a:rPr lang="en-ID" dirty="0" err="1"/>
              <a:t>mewajibkan</a:t>
            </a:r>
            <a:r>
              <a:rPr lang="en-ID" dirty="0"/>
              <a:t> </a:t>
            </a:r>
            <a:r>
              <a:rPr lang="en-ID" dirty="0" err="1"/>
              <a:t>penyelenggara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elektronik</a:t>
            </a:r>
            <a:r>
              <a:rPr lang="en-ID" dirty="0"/>
              <a:t> (PSE)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melindungi</a:t>
            </a:r>
            <a:r>
              <a:rPr lang="en-ID" dirty="0"/>
              <a:t> </a:t>
            </a:r>
            <a:r>
              <a:rPr lang="en-ID" dirty="0" err="1"/>
              <a:t>anak-anak</a:t>
            </a:r>
            <a:r>
              <a:rPr lang="en-ID" dirty="0"/>
              <a:t> yang </a:t>
            </a:r>
            <a:r>
              <a:rPr lang="en-ID" dirty="0" err="1"/>
              <a:t>mengakses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 </a:t>
            </a:r>
            <a:endParaRPr lang="en-US" sz="40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47435" y="4804913"/>
            <a:ext cx="2199393" cy="188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9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13E3-8CC4-A786-A6CD-53CCBA414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Cyber crime</a:t>
            </a:r>
            <a:endParaRPr lang="en-ID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7DA4C-D210-68F1-30FB-25580CF82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Jika dilihat melalui sasaran nya, maka perbuatan cyber </a:t>
            </a:r>
            <a:r>
              <a:rPr lang="pt-BR" dirty="0"/>
              <a:t>crime terbagi menjadi berbagai jenis yaitu:</a:t>
            </a:r>
          </a:p>
          <a:p>
            <a:pPr marL="514350" indent="-514350">
              <a:buFont typeface="+mj-lt"/>
              <a:buAutoNum type="arabicPeriod"/>
            </a:pPr>
            <a:r>
              <a:rPr lang="en-ID" i="1" dirty="0">
                <a:solidFill>
                  <a:srgbClr val="C00000"/>
                </a:solidFill>
              </a:rPr>
              <a:t>Cyber crime </a:t>
            </a:r>
            <a:r>
              <a:rPr lang="en-ID" dirty="0">
                <a:solidFill>
                  <a:srgbClr val="C00000"/>
                </a:solidFill>
              </a:rPr>
              <a:t>yang </a:t>
            </a:r>
            <a:r>
              <a:rPr lang="en-ID" dirty="0" err="1">
                <a:solidFill>
                  <a:srgbClr val="C00000"/>
                </a:solidFill>
              </a:rPr>
              <a:t>menyerang</a:t>
            </a:r>
            <a:r>
              <a:rPr lang="en-ID" dirty="0">
                <a:solidFill>
                  <a:srgbClr val="C00000"/>
                </a:solidFill>
              </a:rPr>
              <a:t> </a:t>
            </a:r>
            <a:r>
              <a:rPr lang="en-ID" dirty="0" err="1">
                <a:solidFill>
                  <a:srgbClr val="C00000"/>
                </a:solidFill>
              </a:rPr>
              <a:t>individu</a:t>
            </a:r>
            <a:r>
              <a:rPr lang="en-ID" dirty="0">
                <a:solidFill>
                  <a:srgbClr val="C00000"/>
                </a:solidFill>
              </a:rPr>
              <a:t> (</a:t>
            </a:r>
            <a:r>
              <a:rPr lang="en-ID" i="1" dirty="0">
                <a:solidFill>
                  <a:srgbClr val="C00000"/>
                </a:solidFill>
              </a:rPr>
              <a:t>Against Person</a:t>
            </a:r>
            <a:r>
              <a:rPr lang="en-ID" dirty="0">
                <a:solidFill>
                  <a:srgbClr val="C00000"/>
                </a:solidFill>
              </a:rPr>
              <a:t>) </a:t>
            </a:r>
            <a:r>
              <a:rPr lang="en-ID" dirty="0"/>
              <a:t>: </a:t>
            </a:r>
            <a:r>
              <a:rPr lang="en-ID" dirty="0" err="1"/>
              <a:t>Sasaran</a:t>
            </a:r>
            <a:r>
              <a:rPr lang="en-ID" dirty="0"/>
              <a:t> yang </a:t>
            </a:r>
            <a:r>
              <a:rPr lang="en-ID" dirty="0" err="1"/>
              <a:t>dituju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kejahatan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Adalah </a:t>
            </a:r>
            <a:r>
              <a:rPr lang="en-ID" dirty="0" err="1"/>
              <a:t>perorangan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 </a:t>
            </a:r>
            <a:r>
              <a:rPr lang="en-US" dirty="0">
                <a:solidFill>
                  <a:srgbClr val="C00000"/>
                </a:solidFill>
              </a:rPr>
              <a:t>Cyber crime </a:t>
            </a:r>
            <a:r>
              <a:rPr lang="en-US" dirty="0" err="1">
                <a:solidFill>
                  <a:srgbClr val="C00000"/>
                </a:solidFill>
              </a:rPr>
              <a:t>menyerang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milik</a:t>
            </a:r>
            <a:r>
              <a:rPr lang="en-US" dirty="0">
                <a:solidFill>
                  <a:srgbClr val="C00000"/>
                </a:solidFill>
              </a:rPr>
              <a:t> (</a:t>
            </a:r>
            <a:r>
              <a:rPr lang="en-US" i="1" dirty="0" err="1">
                <a:solidFill>
                  <a:srgbClr val="C00000"/>
                </a:solidFill>
              </a:rPr>
              <a:t>Againts</a:t>
            </a:r>
            <a:r>
              <a:rPr lang="en-US" i="1" dirty="0">
                <a:solidFill>
                  <a:srgbClr val="C00000"/>
                </a:solidFill>
              </a:rPr>
              <a:t> Property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mengganggu</a:t>
            </a:r>
            <a:r>
              <a:rPr lang="en-ID" dirty="0"/>
              <a:t> </a:t>
            </a:r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milik</a:t>
            </a:r>
            <a:r>
              <a:rPr lang="en-ID" dirty="0"/>
              <a:t> orang lain.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di </a:t>
            </a:r>
            <a:r>
              <a:rPr lang="en-ID" dirty="0" err="1"/>
              <a:t>antaranya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izin</a:t>
            </a:r>
            <a:r>
              <a:rPr lang="en-ID" dirty="0"/>
              <a:t> dan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illegal </a:t>
            </a:r>
            <a:r>
              <a:rPr lang="en-ID" dirty="0" err="1"/>
              <a:t>melalui</a:t>
            </a:r>
            <a:r>
              <a:rPr lang="en-ID" dirty="0"/>
              <a:t> dunia cyber.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C00000"/>
                </a:solidFill>
              </a:rPr>
              <a:t>Cyber crime </a:t>
            </a:r>
            <a:r>
              <a:rPr lang="en-US" dirty="0" err="1">
                <a:solidFill>
                  <a:srgbClr val="C00000"/>
                </a:solidFill>
              </a:rPr>
              <a:t>menyerang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pemerintah</a:t>
            </a:r>
            <a:r>
              <a:rPr lang="en-US" dirty="0">
                <a:solidFill>
                  <a:srgbClr val="C00000"/>
                </a:solidFill>
              </a:rPr>
              <a:t> (</a:t>
            </a:r>
            <a:r>
              <a:rPr lang="en-US" i="1" dirty="0" err="1">
                <a:solidFill>
                  <a:srgbClr val="C00000"/>
                </a:solidFill>
              </a:rPr>
              <a:t>Againts</a:t>
            </a:r>
            <a:r>
              <a:rPr lang="en-US" i="1" dirty="0">
                <a:solidFill>
                  <a:srgbClr val="C00000"/>
                </a:solidFill>
              </a:rPr>
              <a:t> Government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/>
              <a:t>: </a:t>
            </a:r>
            <a:r>
              <a:rPr lang="en-ID" dirty="0"/>
              <a:t>Hal yang </a:t>
            </a:r>
            <a:r>
              <a:rPr lang="en-ID" dirty="0" err="1"/>
              <a:t>dilakukan</a:t>
            </a:r>
            <a:r>
              <a:rPr lang="en-ID" dirty="0"/>
              <a:t> oleh </a:t>
            </a:r>
            <a:r>
              <a:rPr lang="en-ID" dirty="0" err="1"/>
              <a:t>pelaku</a:t>
            </a:r>
            <a:r>
              <a:rPr lang="en-ID" dirty="0"/>
              <a:t> cyber crime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peneroran</a:t>
            </a:r>
            <a:r>
              <a:rPr lang="en-ID" dirty="0"/>
              <a:t> dan </a:t>
            </a:r>
            <a:r>
              <a:rPr lang="en-ID" dirty="0" err="1"/>
              <a:t>pengancaman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sv-SE" dirty="0"/>
              <a:t>pemerintah. Tidak hanya menteror, kegiatan ini juga </a:t>
            </a:r>
            <a:r>
              <a:rPr lang="en-ID" dirty="0" err="1"/>
              <a:t>melakukan</a:t>
            </a:r>
            <a:r>
              <a:rPr lang="en-ID" dirty="0"/>
              <a:t> cracking </a:t>
            </a:r>
            <a:r>
              <a:rPr lang="en-ID" dirty="0" err="1"/>
              <a:t>ke</a:t>
            </a:r>
            <a:r>
              <a:rPr lang="en-ID" dirty="0"/>
              <a:t> situs </a:t>
            </a:r>
            <a:r>
              <a:rPr lang="en-ID" dirty="0" err="1"/>
              <a:t>resmi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/>
              <a:t>militer</a:t>
            </a:r>
            <a:r>
              <a:rPr lang="en-ID" dirty="0"/>
              <a:t>.</a:t>
            </a:r>
          </a:p>
        </p:txBody>
      </p:sp>
      <p:pic>
        <p:nvPicPr>
          <p:cNvPr id="5" name="Picture 4" descr="A person wearing a mask and hoodie sitting at a computer&#10;&#10;AI-generated content may be incorrect.">
            <a:extLst>
              <a:ext uri="{FF2B5EF4-FFF2-40B4-BE49-F238E27FC236}">
                <a16:creationId xmlns:a16="http://schemas.microsoft.com/office/drawing/2014/main" id="{1FD5D332-BA9F-63F4-74E1-3EBA2849A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145" y="0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0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951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Arial Rounded MT Bold</vt:lpstr>
      <vt:lpstr>Calibri</vt:lpstr>
      <vt:lpstr>Calibri Light</vt:lpstr>
      <vt:lpstr>Lucida Console</vt:lpstr>
      <vt:lpstr>Office Theme</vt:lpstr>
      <vt:lpstr>Komunikasi Digital   Hukum Etika di Media Siber </vt:lpstr>
      <vt:lpstr>Pengertian Etika</vt:lpstr>
      <vt:lpstr>Etika berinternet (netiquette)</vt:lpstr>
      <vt:lpstr>Mengapa diperlukan etika berinternet?</vt:lpstr>
      <vt:lpstr>PowerPoint Presentation</vt:lpstr>
      <vt:lpstr>Pengertian Hukum</vt:lpstr>
      <vt:lpstr>Unsur-unsur pada Hukum</vt:lpstr>
      <vt:lpstr>UU Informasi dan Transaksi Elektronik (ITE)</vt:lpstr>
      <vt:lpstr>Cyber crime</vt:lpstr>
      <vt:lpstr>Cyber crime</vt:lpstr>
      <vt:lpstr>Cyber crime</vt:lpstr>
      <vt:lpstr>Cyber crime</vt:lpstr>
      <vt:lpstr>Cyber crime</vt:lpstr>
      <vt:lpstr>Cyber crime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Woro Kencana</cp:lastModifiedBy>
  <cp:revision>52</cp:revision>
  <dcterms:created xsi:type="dcterms:W3CDTF">2021-05-18T13:28:56Z</dcterms:created>
  <dcterms:modified xsi:type="dcterms:W3CDTF">2025-10-28T07:45:19Z</dcterms:modified>
</cp:coreProperties>
</file>